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2966AD8-560C-49EF-A189-9C3F5001FD48}">
  <a:tblStyle styleId="{82966AD8-560C-49EF-A189-9C3F5001FD4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10.jpg>
</file>

<file path=ppt/media/image11.jp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d46cb04294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d46cb04294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d46cb04294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d46cb04294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d46cb04294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d46cb04294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fc4f502906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fc4f502906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fc4f502906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fc4f50290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d46cb04294_1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d46cb04294_1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fc4f50290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fc4f50290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fc4f50290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fc4f50290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0b902371b2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0b902371b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0b902371b2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0b902371b2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0b902371b2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0b902371b2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0b902371b2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0b902371b2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d46cb04294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d46cb04294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0b902371b2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0b902371b2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Relationship Id="rId7" Type="http://schemas.openxmlformats.org/officeDocument/2006/relationships/image" Target="../media/image18.png"/><Relationship Id="rId8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gif"/><Relationship Id="rId4" Type="http://schemas.openxmlformats.org/officeDocument/2006/relationships/image" Target="../media/image10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6.png"/><Relationship Id="rId4" Type="http://schemas.openxmlformats.org/officeDocument/2006/relationships/image" Target="../media/image2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Relationship Id="rId4" Type="http://schemas.openxmlformats.org/officeDocument/2006/relationships/image" Target="../media/image2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Relationship Id="rId4" Type="http://schemas.openxmlformats.org/officeDocument/2006/relationships/image" Target="../media/image5.png"/><Relationship Id="rId5" Type="http://schemas.openxmlformats.org/officeDocument/2006/relationships/image" Target="../media/image12.png"/><Relationship Id="rId6" Type="http://schemas.openxmlformats.org/officeDocument/2006/relationships/image" Target="../media/image2.png"/><Relationship Id="rId7" Type="http://schemas.openxmlformats.org/officeDocument/2006/relationships/image" Target="../media/image7.png"/><Relationship Id="rId8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ree fotobanka : Retro, hnědý, televize, signage, osvětlení ..." id="54" name="Google Shape;54;p13"/>
          <p:cNvPicPr preferRelativeResize="0"/>
          <p:nvPr/>
        </p:nvPicPr>
        <p:blipFill rotWithShape="1">
          <a:blip r:embed="rId3">
            <a:alphaModFix/>
          </a:blip>
          <a:srcRect b="11293" l="0" r="4085" t="7747"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3864725" y="3472300"/>
            <a:ext cx="1929300" cy="4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dk2"/>
                </a:solidFill>
              </a:rPr>
              <a:t>By Sara Iriarte</a:t>
            </a:r>
            <a:endParaRPr b="1" sz="2000">
              <a:solidFill>
                <a:schemeClr val="dk2"/>
              </a:solidFill>
            </a:endParaRPr>
          </a:p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yalty-Free photo: YouTube logo | PickPik" id="127" name="Google Shape;127;p22"/>
          <p:cNvPicPr preferRelativeResize="0"/>
          <p:nvPr/>
        </p:nvPicPr>
        <p:blipFill rotWithShape="1">
          <a:blip r:embed="rId3">
            <a:alphaModFix/>
          </a:blip>
          <a:srcRect b="14126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2"/>
          <p:cNvSpPr txBox="1"/>
          <p:nvPr>
            <p:ph type="title"/>
          </p:nvPr>
        </p:nvSpPr>
        <p:spPr>
          <a:xfrm>
            <a:off x="162525" y="3564150"/>
            <a:ext cx="8532300" cy="14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Average views per categories of the top viewed videos per country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9" name="Google Shape;12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5" name="Google Shape;135;p23"/>
          <p:cNvPicPr preferRelativeResize="0"/>
          <p:nvPr/>
        </p:nvPicPr>
        <p:blipFill rotWithShape="1">
          <a:blip r:embed="rId3">
            <a:alphaModFix/>
          </a:blip>
          <a:srcRect b="3855" l="0" r="0" t="0"/>
          <a:stretch/>
        </p:blipFill>
        <p:spPr>
          <a:xfrm>
            <a:off x="235100" y="662450"/>
            <a:ext cx="2720298" cy="167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3"/>
          <p:cNvPicPr preferRelativeResize="0"/>
          <p:nvPr/>
        </p:nvPicPr>
        <p:blipFill rotWithShape="1">
          <a:blip r:embed="rId4">
            <a:alphaModFix/>
          </a:blip>
          <a:srcRect b="4988" l="0" r="0" t="0"/>
          <a:stretch/>
        </p:blipFill>
        <p:spPr>
          <a:xfrm>
            <a:off x="209500" y="2664100"/>
            <a:ext cx="2664124" cy="161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3"/>
          <p:cNvPicPr preferRelativeResize="0"/>
          <p:nvPr/>
        </p:nvPicPr>
        <p:blipFill rotWithShape="1">
          <a:blip r:embed="rId5">
            <a:alphaModFix/>
          </a:blip>
          <a:srcRect b="3063" l="0" r="0" t="0"/>
          <a:stretch/>
        </p:blipFill>
        <p:spPr>
          <a:xfrm>
            <a:off x="3211850" y="667940"/>
            <a:ext cx="2720300" cy="1662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3"/>
          <p:cNvPicPr preferRelativeResize="0"/>
          <p:nvPr/>
        </p:nvPicPr>
        <p:blipFill rotWithShape="1">
          <a:blip r:embed="rId6">
            <a:alphaModFix/>
          </a:blip>
          <a:srcRect b="2856" l="0" r="0" t="0"/>
          <a:stretch/>
        </p:blipFill>
        <p:spPr>
          <a:xfrm>
            <a:off x="3167875" y="2664111"/>
            <a:ext cx="2808243" cy="161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3"/>
          <p:cNvPicPr preferRelativeResize="0"/>
          <p:nvPr/>
        </p:nvPicPr>
        <p:blipFill rotWithShape="1">
          <a:blip r:embed="rId7">
            <a:alphaModFix/>
          </a:blip>
          <a:srcRect b="3840" l="0" r="0" t="-3840"/>
          <a:stretch/>
        </p:blipFill>
        <p:spPr>
          <a:xfrm>
            <a:off x="6204425" y="2630125"/>
            <a:ext cx="2720301" cy="160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3"/>
          <p:cNvPicPr preferRelativeResize="0"/>
          <p:nvPr/>
        </p:nvPicPr>
        <p:blipFill rotWithShape="1">
          <a:blip r:embed="rId8">
            <a:alphaModFix/>
          </a:blip>
          <a:srcRect b="3633" l="0" r="0" t="0"/>
          <a:stretch/>
        </p:blipFill>
        <p:spPr>
          <a:xfrm>
            <a:off x="6260600" y="667950"/>
            <a:ext cx="2664126" cy="1529622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3"/>
          <p:cNvSpPr txBox="1"/>
          <p:nvPr/>
        </p:nvSpPr>
        <p:spPr>
          <a:xfrm>
            <a:off x="2599300" y="766525"/>
            <a:ext cx="284100" cy="110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42" name="Google Shape;142;p23"/>
          <p:cNvSpPr txBox="1"/>
          <p:nvPr/>
        </p:nvSpPr>
        <p:spPr>
          <a:xfrm>
            <a:off x="2590525" y="2760425"/>
            <a:ext cx="215100" cy="82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43" name="Google Shape;143;p23"/>
          <p:cNvSpPr txBox="1"/>
          <p:nvPr/>
        </p:nvSpPr>
        <p:spPr>
          <a:xfrm>
            <a:off x="5648050" y="766525"/>
            <a:ext cx="215100" cy="82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44" name="Google Shape;144;p23"/>
          <p:cNvSpPr txBox="1"/>
          <p:nvPr/>
        </p:nvSpPr>
        <p:spPr>
          <a:xfrm>
            <a:off x="5648050" y="2760425"/>
            <a:ext cx="284100" cy="110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45" name="Google Shape;145;p23"/>
          <p:cNvSpPr txBox="1"/>
          <p:nvPr/>
        </p:nvSpPr>
        <p:spPr>
          <a:xfrm>
            <a:off x="8627800" y="766525"/>
            <a:ext cx="215100" cy="82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46" name="Google Shape;146;p23"/>
          <p:cNvSpPr txBox="1"/>
          <p:nvPr/>
        </p:nvSpPr>
        <p:spPr>
          <a:xfrm>
            <a:off x="8627800" y="2774525"/>
            <a:ext cx="215100" cy="82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aphicFrame>
        <p:nvGraphicFramePr>
          <p:cNvPr id="152" name="Google Shape;152;p24"/>
          <p:cNvGraphicFramePr/>
          <p:nvPr/>
        </p:nvGraphicFramePr>
        <p:xfrm>
          <a:off x="952500" y="1240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{82966AD8-560C-49EF-A189-9C3F5001FD48}</a:tableStyleId>
              </a:tblPr>
              <a:tblGrid>
                <a:gridCol w="1115800"/>
                <a:gridCol w="61232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Animation</a:t>
                      </a:r>
                      <a:r>
                        <a:rPr lang="en-GB"/>
                        <a:t>, Movies/Trailers, Music, Other, Sports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US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Video Games, Youtubers, TrashTV, Music, </a:t>
                      </a:r>
                      <a:r>
                        <a:rPr lang="en-GB">
                          <a:solidFill>
                            <a:schemeClr val="dk1"/>
                          </a:solidFill>
                        </a:rPr>
                        <a:t>Movies/Trailers, News, Other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FR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Cartoons, Movies</a:t>
                      </a:r>
                      <a:r>
                        <a:rPr lang="en-GB">
                          <a:solidFill>
                            <a:schemeClr val="dk1"/>
                          </a:solidFill>
                        </a:rPr>
                        <a:t>/Trailers</a:t>
                      </a:r>
                      <a:r>
                        <a:rPr lang="en-GB"/>
                        <a:t>, Documentaries, News, Youtubers, Music, Other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NO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Learning</a:t>
                      </a:r>
                      <a:r>
                        <a:rPr lang="en-GB"/>
                        <a:t>, Other, Sports, Music, Youtubers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IT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Other, Music, Shorts, Youtubers, TV, Meditation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Series, Youtubers, Other, Sports, Music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53" name="Google Shape;153;p24"/>
          <p:cNvSpPr txBox="1"/>
          <p:nvPr>
            <p:ph type="title"/>
          </p:nvPr>
        </p:nvSpPr>
        <p:spPr>
          <a:xfrm>
            <a:off x="311700" y="445025"/>
            <a:ext cx="8520600" cy="9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220"/>
              <a:t>Differences within categories of top 20 videos with highest views</a:t>
            </a:r>
            <a:endParaRPr sz="222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idx="1" type="body"/>
          </p:nvPr>
        </p:nvSpPr>
        <p:spPr>
          <a:xfrm>
            <a:off x="385800" y="1288225"/>
            <a:ext cx="8140800" cy="16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Video length, category and geographical location significantly influences a video’s popularity.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dk1"/>
                </a:solidFill>
              </a:rPr>
              <a:t>Understanding these patterns over a longer period of time can help content creators tailor their content to specific audiences and </a:t>
            </a:r>
            <a:r>
              <a:rPr lang="en-GB">
                <a:solidFill>
                  <a:schemeClr val="dk1"/>
                </a:solidFill>
              </a:rPr>
              <a:t>optimize</a:t>
            </a:r>
            <a:r>
              <a:rPr lang="en-GB">
                <a:solidFill>
                  <a:schemeClr val="dk1"/>
                </a:solidFill>
              </a:rPr>
              <a:t> their approach to different markets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9" name="Google Shape;15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160" name="Google Shape;160;p25"/>
          <p:cNvSpPr txBox="1"/>
          <p:nvPr>
            <p:ph idx="1" type="body"/>
          </p:nvPr>
        </p:nvSpPr>
        <p:spPr>
          <a:xfrm>
            <a:off x="385800" y="3006875"/>
            <a:ext cx="4360200" cy="13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GB" sz="1565" u="sng">
                <a:solidFill>
                  <a:schemeClr val="dk1"/>
                </a:solidFill>
              </a:rPr>
              <a:t>Further Steps</a:t>
            </a:r>
            <a:r>
              <a:rPr lang="en-GB" sz="1565">
                <a:solidFill>
                  <a:schemeClr val="dk1"/>
                </a:solidFill>
              </a:rPr>
              <a:t>:</a:t>
            </a:r>
            <a:endParaRPr sz="156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rPr lang="en-GB" sz="1565">
                <a:solidFill>
                  <a:schemeClr val="dk1"/>
                </a:solidFill>
              </a:rPr>
              <a:t>→ Automate the requests of the API and gather information daily for a determined period of time. </a:t>
            </a:r>
            <a:endParaRPr sz="1565">
              <a:solidFill>
                <a:schemeClr val="dk1"/>
              </a:solidFill>
            </a:endParaRPr>
          </a:p>
        </p:txBody>
      </p:sp>
      <p:pic>
        <p:nvPicPr>
          <p:cNvPr descr="a boy wearing 3d glasses is sitting in front of a sam dun basketball net (provided by Tenor)" id="161" name="Google Shape;16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9525" y="2895500"/>
            <a:ext cx="3014175" cy="169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ight bulb clipart vector. Free | Free Vector - rawpixel" id="163" name="Google Shape;16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016" y="1999049"/>
            <a:ext cx="409074" cy="57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5 Royalty-Free Difficulty Photos | PickPik" id="168" name="Google Shape;168;p26"/>
          <p:cNvPicPr preferRelativeResize="0"/>
          <p:nvPr/>
        </p:nvPicPr>
        <p:blipFill rotWithShape="1">
          <a:blip r:embed="rId3">
            <a:alphaModFix/>
          </a:blip>
          <a:srcRect b="3818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6"/>
          <p:cNvSpPr txBox="1"/>
          <p:nvPr>
            <p:ph type="title"/>
          </p:nvPr>
        </p:nvSpPr>
        <p:spPr>
          <a:xfrm>
            <a:off x="311700" y="673625"/>
            <a:ext cx="7419600" cy="5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Difficulties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70" name="Google Shape;170;p26"/>
          <p:cNvSpPr txBox="1"/>
          <p:nvPr>
            <p:ph idx="1" type="body"/>
          </p:nvPr>
        </p:nvSpPr>
        <p:spPr>
          <a:xfrm>
            <a:off x="311700" y="1381075"/>
            <a:ext cx="4381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b="1" lang="en-GB">
                <a:solidFill>
                  <a:schemeClr val="lt1"/>
                </a:solidFill>
              </a:rPr>
              <a:t>API Selection</a:t>
            </a:r>
            <a:endParaRPr b="1">
              <a:solidFill>
                <a:schemeClr val="lt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b="1" lang="en-GB">
                <a:solidFill>
                  <a:schemeClr val="lt1"/>
                </a:solidFill>
              </a:rPr>
              <a:t>Cleaning:</a:t>
            </a:r>
            <a:endParaRPr b="1"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b="1" lang="en-GB">
                <a:solidFill>
                  <a:schemeClr val="lt1"/>
                </a:solidFill>
              </a:rPr>
              <a:t>Column hh:mm:ss</a:t>
            </a:r>
            <a:endParaRPr b="1"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b="1" lang="en-GB">
                <a:solidFill>
                  <a:schemeClr val="lt1"/>
                </a:solidFill>
              </a:rPr>
              <a:t>Turn column hh:mm:ss into seconds</a:t>
            </a:r>
            <a:endParaRPr b="1">
              <a:solidFill>
                <a:schemeClr val="lt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b="1" lang="en-GB">
                <a:solidFill>
                  <a:schemeClr val="lt1"/>
                </a:solidFill>
              </a:rPr>
              <a:t>Understanding the direction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71" name="Google Shape;171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red circle with the words that 's all folks written in white (provided by Tenor)" id="177" name="Google Shape;17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5238" y="773525"/>
            <a:ext cx="4893525" cy="359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LC Media Player | comment réaliser la reproduction de vidéo… | Flickr"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3663" y="616738"/>
            <a:ext cx="5546224" cy="22878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323700" y="1019675"/>
            <a:ext cx="2188500" cy="32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Data from: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→ Home Feed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→ Trending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Geographies: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-GB" sz="1800">
                <a:solidFill>
                  <a:schemeClr val="dk2"/>
                </a:solidFill>
              </a:rPr>
              <a:t>ES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-GB" sz="1800">
                <a:solidFill>
                  <a:schemeClr val="dk2"/>
                </a:solidFill>
              </a:rPr>
              <a:t>FR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-GB" sz="1800">
                <a:solidFill>
                  <a:schemeClr val="dk2"/>
                </a:solidFill>
              </a:rPr>
              <a:t>IT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-GB" sz="1800">
                <a:solidFill>
                  <a:schemeClr val="dk2"/>
                </a:solidFill>
              </a:rPr>
              <a:t>US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-GB" sz="1800">
                <a:solidFill>
                  <a:schemeClr val="dk2"/>
                </a:solidFill>
              </a:rPr>
              <a:t>CA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-GB" sz="1800">
                <a:solidFill>
                  <a:schemeClr val="dk2"/>
                </a:solidFill>
              </a:rPr>
              <a:t>NO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3257525" y="2987375"/>
            <a:ext cx="5546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Identifiable patterns in viewership?</a:t>
            </a:r>
            <a:endParaRPr sz="18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Differences regarding categories?</a:t>
            </a:r>
            <a:endParaRPr sz="18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Correlation between video duration and popularity?</a:t>
            </a:r>
            <a:endParaRPr/>
          </a:p>
        </p:txBody>
      </p: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yalty-Free photo: YouTube logo | PickPik" id="69" name="Google Shape;69;p15"/>
          <p:cNvPicPr preferRelativeResize="0"/>
          <p:nvPr/>
        </p:nvPicPr>
        <p:blipFill rotWithShape="1">
          <a:blip r:embed="rId3">
            <a:alphaModFix/>
          </a:blip>
          <a:srcRect b="14126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>
            <p:ph type="title"/>
          </p:nvPr>
        </p:nvSpPr>
        <p:spPr>
          <a:xfrm>
            <a:off x="162525" y="3564150"/>
            <a:ext cx="8532300" cy="14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Identifiable patterns in viewership, </a:t>
            </a:r>
            <a:r>
              <a:rPr lang="en-GB">
                <a:solidFill>
                  <a:schemeClr val="lt1"/>
                </a:solidFill>
              </a:rPr>
              <a:t>relationship</a:t>
            </a:r>
            <a:r>
              <a:rPr lang="en-GB">
                <a:solidFill>
                  <a:schemeClr val="lt1"/>
                </a:solidFill>
              </a:rPr>
              <a:t> between video duration and popularity?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1" name="Google Shape;7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204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820"/>
              <a:t>Average Views per Country and Video Duration</a:t>
            </a:r>
            <a:endParaRPr sz="1820"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2250" y="777400"/>
            <a:ext cx="6018699" cy="42033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92925" y="458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220"/>
              <a:t>Average views per landing page and </a:t>
            </a:r>
            <a:r>
              <a:rPr lang="en-GB" sz="2220"/>
              <a:t>duration category - FR &amp; NO</a:t>
            </a:r>
            <a:endParaRPr sz="2220"/>
          </a:p>
        </p:txBody>
      </p:sp>
      <p:pic>
        <p:nvPicPr>
          <p:cNvPr id="84" name="Google Shape;84;p17"/>
          <p:cNvPicPr preferRelativeResize="0"/>
          <p:nvPr/>
        </p:nvPicPr>
        <p:blipFill rotWithShape="1">
          <a:blip r:embed="rId3">
            <a:alphaModFix/>
          </a:blip>
          <a:srcRect b="3129" l="0" r="0" t="-3130"/>
          <a:stretch/>
        </p:blipFill>
        <p:spPr>
          <a:xfrm>
            <a:off x="152400" y="1190888"/>
            <a:ext cx="4323350" cy="306145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 rotWithShape="1">
          <a:blip r:embed="rId4">
            <a:alphaModFix/>
          </a:blip>
          <a:srcRect b="4232" l="0" r="0" t="0"/>
          <a:stretch/>
        </p:blipFill>
        <p:spPr>
          <a:xfrm>
            <a:off x="4874050" y="1382650"/>
            <a:ext cx="4103998" cy="2748276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92925" y="458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Average views per </a:t>
            </a:r>
            <a:r>
              <a:rPr lang="en-GB" sz="2200"/>
              <a:t>landing page and </a:t>
            </a:r>
            <a:r>
              <a:rPr lang="en-GB" sz="2200"/>
              <a:t>duration category - IT &amp; ES</a:t>
            </a:r>
            <a:endParaRPr sz="2200"/>
          </a:p>
        </p:txBody>
      </p:sp>
      <p:pic>
        <p:nvPicPr>
          <p:cNvPr id="92" name="Google Shape;92;p18"/>
          <p:cNvPicPr preferRelativeResize="0"/>
          <p:nvPr/>
        </p:nvPicPr>
        <p:blipFill rotWithShape="1">
          <a:blip r:embed="rId3">
            <a:alphaModFix/>
          </a:blip>
          <a:srcRect b="2534" l="0" r="0" t="0"/>
          <a:stretch/>
        </p:blipFill>
        <p:spPr>
          <a:xfrm>
            <a:off x="392925" y="1467300"/>
            <a:ext cx="3977174" cy="2707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 rotWithShape="1">
          <a:blip r:embed="rId4">
            <a:alphaModFix/>
          </a:blip>
          <a:srcRect b="2362" l="0" r="0" t="0"/>
          <a:stretch/>
        </p:blipFill>
        <p:spPr>
          <a:xfrm>
            <a:off x="5037300" y="1467300"/>
            <a:ext cx="3876225" cy="2643126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92925" y="458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Average views per landing page and duration category - US &amp; CA</a:t>
            </a:r>
            <a:endParaRPr sz="2200"/>
          </a:p>
        </p:txBody>
      </p:sp>
      <p:pic>
        <p:nvPicPr>
          <p:cNvPr id="100" name="Google Shape;100;p19"/>
          <p:cNvPicPr preferRelativeResize="0"/>
          <p:nvPr/>
        </p:nvPicPr>
        <p:blipFill rotWithShape="1">
          <a:blip r:embed="rId3">
            <a:alphaModFix/>
          </a:blip>
          <a:srcRect b="3006" l="0" r="0" t="0"/>
          <a:stretch/>
        </p:blipFill>
        <p:spPr>
          <a:xfrm>
            <a:off x="152400" y="1319025"/>
            <a:ext cx="4319801" cy="2929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9"/>
          <p:cNvPicPr preferRelativeResize="0"/>
          <p:nvPr/>
        </p:nvPicPr>
        <p:blipFill rotWithShape="1">
          <a:blip r:embed="rId4">
            <a:alphaModFix/>
          </a:blip>
          <a:srcRect b="3512" l="0" r="0" t="0"/>
          <a:stretch/>
        </p:blipFill>
        <p:spPr>
          <a:xfrm>
            <a:off x="4638125" y="1302525"/>
            <a:ext cx="4366999" cy="294634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yalty-Free photo: YouTube logo | PickPik" id="107" name="Google Shape;107;p20"/>
          <p:cNvPicPr preferRelativeResize="0"/>
          <p:nvPr/>
        </p:nvPicPr>
        <p:blipFill rotWithShape="1">
          <a:blip r:embed="rId3">
            <a:alphaModFix/>
          </a:blip>
          <a:srcRect b="14126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0"/>
          <p:cNvSpPr txBox="1"/>
          <p:nvPr>
            <p:ph type="title"/>
          </p:nvPr>
        </p:nvSpPr>
        <p:spPr>
          <a:xfrm>
            <a:off x="391625" y="4162075"/>
            <a:ext cx="8532300" cy="7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</a:rPr>
              <a:t>Correlation between views and time per country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9" name="Google Shape;10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616" y="513225"/>
            <a:ext cx="2682846" cy="172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574" y="2793931"/>
            <a:ext cx="2682926" cy="1727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58563" y="513200"/>
            <a:ext cx="2682949" cy="172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58600" y="2793900"/>
            <a:ext cx="2682924" cy="172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01622" y="513200"/>
            <a:ext cx="2682954" cy="172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01625" y="2793899"/>
            <a:ext cx="2682949" cy="172784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/>
          <p:nvPr/>
        </p:nvSpPr>
        <p:spPr>
          <a:xfrm>
            <a:off x="656600" y="2291125"/>
            <a:ext cx="81768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2"/>
                </a:solidFill>
              </a:rPr>
              <a:t>IT = – 0.056					FR = + </a:t>
            </a:r>
            <a:r>
              <a:rPr lang="en-GB" sz="1000">
                <a:solidFill>
                  <a:schemeClr val="dk2"/>
                </a:solidFill>
              </a:rPr>
              <a:t>0.005</a:t>
            </a:r>
            <a:r>
              <a:rPr lang="en-GB" sz="900">
                <a:solidFill>
                  <a:schemeClr val="dk2"/>
                </a:solidFill>
              </a:rPr>
              <a:t>					     CA = </a:t>
            </a:r>
            <a:r>
              <a:rPr lang="en-GB" sz="1000">
                <a:solidFill>
                  <a:schemeClr val="dk2"/>
                </a:solidFill>
              </a:rPr>
              <a:t>– </a:t>
            </a:r>
            <a:r>
              <a:rPr lang="en-GB" sz="1000">
                <a:solidFill>
                  <a:schemeClr val="dk2"/>
                </a:solidFill>
              </a:rPr>
              <a:t>0.027</a:t>
            </a:r>
            <a:endParaRPr sz="900">
              <a:solidFill>
                <a:schemeClr val="dk2"/>
              </a:solidFill>
            </a:endParaRPr>
          </a:p>
        </p:txBody>
      </p:sp>
      <p:sp>
        <p:nvSpPr>
          <p:cNvPr id="121" name="Google Shape;121;p21"/>
          <p:cNvSpPr txBox="1"/>
          <p:nvPr/>
        </p:nvSpPr>
        <p:spPr>
          <a:xfrm>
            <a:off x="515625" y="4633050"/>
            <a:ext cx="81768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2"/>
                </a:solidFill>
              </a:rPr>
              <a:t>ES</a:t>
            </a:r>
            <a:r>
              <a:rPr lang="en-GB" sz="900">
                <a:solidFill>
                  <a:schemeClr val="dk2"/>
                </a:solidFill>
              </a:rPr>
              <a:t> = </a:t>
            </a:r>
            <a:r>
              <a:rPr lang="en-GB" sz="1000">
                <a:solidFill>
                  <a:schemeClr val="dk2"/>
                </a:solidFill>
              </a:rPr>
              <a:t>– </a:t>
            </a:r>
            <a:r>
              <a:rPr lang="en-GB" sz="1000">
                <a:solidFill>
                  <a:schemeClr val="dk2"/>
                </a:solidFill>
              </a:rPr>
              <a:t>0.041</a:t>
            </a:r>
            <a:r>
              <a:rPr lang="en-GB" sz="900">
                <a:solidFill>
                  <a:schemeClr val="dk2"/>
                </a:solidFill>
              </a:rPr>
              <a:t> 					   NO = </a:t>
            </a:r>
            <a:r>
              <a:rPr lang="en-GB" sz="1000">
                <a:solidFill>
                  <a:schemeClr val="dk2"/>
                </a:solidFill>
              </a:rPr>
              <a:t>– </a:t>
            </a:r>
            <a:r>
              <a:rPr lang="en-GB" sz="1000">
                <a:solidFill>
                  <a:schemeClr val="dk2"/>
                </a:solidFill>
              </a:rPr>
              <a:t>0.08</a:t>
            </a:r>
            <a:r>
              <a:rPr lang="en-GB" sz="900">
                <a:solidFill>
                  <a:schemeClr val="dk2"/>
                </a:solidFill>
              </a:rPr>
              <a:t>					         US  = </a:t>
            </a:r>
            <a:r>
              <a:rPr lang="en-GB" sz="1000">
                <a:solidFill>
                  <a:schemeClr val="dk2"/>
                </a:solidFill>
              </a:rPr>
              <a:t>– </a:t>
            </a:r>
            <a:r>
              <a:rPr lang="en-GB" sz="1000">
                <a:solidFill>
                  <a:schemeClr val="dk2"/>
                </a:solidFill>
              </a:rPr>
              <a:t>0.035</a:t>
            </a:r>
            <a:endParaRPr sz="900">
              <a:solidFill>
                <a:schemeClr val="dk2"/>
              </a:solidFill>
            </a:endParaRPr>
          </a:p>
        </p:txBody>
      </p:sp>
      <p:sp>
        <p:nvSpPr>
          <p:cNvPr id="122" name="Google Shape;12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